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491" r:id="rId3"/>
    <p:sldId id="492" r:id="rId4"/>
    <p:sldId id="493" r:id="rId5"/>
    <p:sldId id="494" r:id="rId6"/>
    <p:sldId id="495" r:id="rId7"/>
    <p:sldId id="496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5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263007F-7F2B-4611-9165-940CAA0E3A5D}">
          <p14:sldIdLst>
            <p14:sldId id="256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3173" autoAdjust="0"/>
  </p:normalViewPr>
  <p:slideViewPr>
    <p:cSldViewPr>
      <p:cViewPr varScale="1">
        <p:scale>
          <a:sx n="71" d="100"/>
          <a:sy n="71" d="100"/>
        </p:scale>
        <p:origin x="105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9829A-6BEA-4081-80F1-1781354D31D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A92F-9A2C-499F-BFBF-DD106A28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A92F-9A2C-499F-BFBF-DD106A2860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5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Physics</a:t>
            </a:r>
            <a:br>
              <a:rPr lang="en-US" dirty="0" smtClean="0"/>
            </a:br>
            <a:r>
              <a:rPr lang="en-US" dirty="0" smtClean="0"/>
              <a:t>(Lecture </a:t>
            </a:r>
            <a:r>
              <a:rPr lang="en-US" dirty="0" smtClean="0"/>
              <a:t>9)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PHY4061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start from (-2, -2). Along the steepest descent, will fall somewhere on the solid line. </a:t>
            </a:r>
          </a:p>
          <a:p>
            <a:pPr lvl="1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x</a:t>
            </a:r>
            <a:r>
              <a:rPr lang="en-US" baseline="-25000" dirty="0" smtClean="0"/>
              <a:t>0</a:t>
            </a:r>
            <a:r>
              <a:rPr lang="en-US" dirty="0" smtClean="0"/>
              <a:t>+</a:t>
            </a:r>
            <a:r>
              <a:rPr lang="el-GR" dirty="0" smtClean="0"/>
              <a:t>α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</a:p>
          <a:p>
            <a:pPr lvl="1"/>
            <a:r>
              <a:rPr lang="en-US" dirty="0" smtClean="0"/>
              <a:t>How big the step we should take?</a:t>
            </a:r>
          </a:p>
          <a:p>
            <a:pPr lvl="1"/>
            <a:r>
              <a:rPr lang="en-US" dirty="0" smtClean="0"/>
              <a:t>Line search</a:t>
            </a:r>
          </a:p>
          <a:p>
            <a:pPr lvl="2"/>
            <a:r>
              <a:rPr lang="en-US" dirty="0" smtClean="0"/>
              <a:t>Choose </a:t>
            </a:r>
            <a:r>
              <a:rPr lang="el-GR" dirty="0" smtClean="0"/>
              <a:t>α</a:t>
            </a:r>
            <a:r>
              <a:rPr lang="en-US" dirty="0" smtClean="0"/>
              <a:t> to minimize f. </a:t>
            </a:r>
            <a:r>
              <a:rPr lang="en-US" dirty="0" err="1" smtClean="0"/>
              <a:t>df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)/d</a:t>
            </a:r>
            <a:r>
              <a:rPr lang="el-GR" dirty="0" smtClean="0"/>
              <a:t>α</a:t>
            </a:r>
            <a:r>
              <a:rPr lang="en-US" dirty="0" smtClean="0"/>
              <a:t>=0, </a:t>
            </a:r>
          </a:p>
          <a:p>
            <a:pPr lvl="2"/>
            <a:r>
              <a:rPr lang="en-US" dirty="0" smtClean="0"/>
              <a:t>So, f’(x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=0</a:t>
            </a:r>
          </a:p>
          <a:p>
            <a:pPr lvl="2"/>
            <a:r>
              <a:rPr lang="en-US" dirty="0" smtClean="0"/>
              <a:t>So </a:t>
            </a:r>
            <a:r>
              <a:rPr lang="el-GR" dirty="0" smtClean="0"/>
              <a:t>α</a:t>
            </a:r>
            <a:r>
              <a:rPr lang="en-US" dirty="0" smtClean="0"/>
              <a:t> is chosen to make r</a:t>
            </a:r>
            <a:r>
              <a:rPr lang="en-US" baseline="-25000" dirty="0" smtClean="0"/>
              <a:t>0</a:t>
            </a:r>
            <a:r>
              <a:rPr lang="en-US" dirty="0" smtClean="0"/>
              <a:t> and f’(x</a:t>
            </a:r>
            <a:r>
              <a:rPr lang="en-US" baseline="-25000" dirty="0" smtClean="0"/>
              <a:t>1</a:t>
            </a:r>
            <a:r>
              <a:rPr lang="en-US" dirty="0" smtClean="0"/>
              <a:t>) orthogonal!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6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7" t="11885" r="21887" b="6250"/>
          <a:stretch/>
        </p:blipFill>
        <p:spPr bwMode="auto">
          <a:xfrm>
            <a:off x="1331640" y="188640"/>
            <a:ext cx="6460761" cy="59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46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6" t="27049" r="29722" b="9631"/>
          <a:stretch/>
        </p:blipFill>
        <p:spPr bwMode="auto">
          <a:xfrm>
            <a:off x="1918740" y="908720"/>
            <a:ext cx="4811844" cy="46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2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</a:t>
            </a:r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F’(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)= -r</a:t>
            </a:r>
            <a:r>
              <a:rPr lang="en-US" baseline="-25000" dirty="0" smtClean="0"/>
              <a:t>1</a:t>
            </a:r>
            <a:endParaRPr lang="en-US" dirty="0" smtClean="0"/>
          </a:p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T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(b-Ax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0</a:t>
            </a:r>
          </a:p>
          <a:p>
            <a:r>
              <a:rPr lang="en-US" dirty="0"/>
              <a:t>(</a:t>
            </a:r>
            <a:r>
              <a:rPr lang="en-US" dirty="0" smtClean="0"/>
              <a:t>b-A(x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+</a:t>
            </a:r>
            <a:r>
              <a:rPr lang="el-GR" dirty="0" smtClean="0"/>
              <a:t> α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))</a:t>
            </a:r>
            <a:r>
              <a:rPr lang="en-US" baseline="30000" dirty="0" smtClean="0"/>
              <a:t>T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0</a:t>
            </a:r>
          </a:p>
          <a:p>
            <a:r>
              <a:rPr lang="en-US" dirty="0"/>
              <a:t>(</a:t>
            </a:r>
            <a:r>
              <a:rPr lang="en-US" dirty="0" smtClean="0"/>
              <a:t>b-Ax</a:t>
            </a:r>
            <a:r>
              <a:rPr lang="en-US" altLang="zh-CN" baseline="-25000" dirty="0" smtClean="0"/>
              <a:t>0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l-GR" dirty="0" smtClean="0"/>
              <a:t>α</a:t>
            </a:r>
            <a:r>
              <a:rPr lang="en-US" dirty="0" smtClean="0"/>
              <a:t>(Ar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 T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=</a:t>
            </a:r>
            <a:r>
              <a:rPr lang="el-GR" dirty="0" smtClean="0"/>
              <a:t> α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T</a:t>
            </a:r>
            <a:r>
              <a:rPr lang="en-US" dirty="0" smtClean="0"/>
              <a:t>(Ar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r>
              <a:rPr lang="el-GR" dirty="0"/>
              <a:t>α </a:t>
            </a:r>
            <a:r>
              <a:rPr lang="en-US" dirty="0" smtClean="0"/>
              <a:t>=(r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 T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)/ (r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T</a:t>
            </a:r>
            <a:r>
              <a:rPr lang="en-US" dirty="0" smtClean="0"/>
              <a:t>Ar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0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method of Steepest Descent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2" t="32787" r="38823" b="42418"/>
          <a:stretch/>
        </p:blipFill>
        <p:spPr bwMode="auto">
          <a:xfrm>
            <a:off x="2051720" y="1628800"/>
            <a:ext cx="3672408" cy="267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4" t="57422" r="39129" b="35351"/>
          <a:stretch/>
        </p:blipFill>
        <p:spPr bwMode="auto">
          <a:xfrm>
            <a:off x="2300287" y="4384256"/>
            <a:ext cx="3258359" cy="70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3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11885" r="24883" b="6250"/>
          <a:stretch/>
        </p:blipFill>
        <p:spPr bwMode="auto">
          <a:xfrm>
            <a:off x="1835696" y="548680"/>
            <a:ext cx="6056027" cy="59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75936" y="3789040"/>
            <a:ext cx="1576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problems can you perceive?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3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Conjugate directions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SD often takes steps in the same direction!</a:t>
            </a:r>
          </a:p>
          <a:p>
            <a:r>
              <a:rPr lang="en-US" dirty="0" smtClean="0"/>
              <a:t>If we take n orthogonal steps, d</a:t>
            </a:r>
            <a:r>
              <a:rPr lang="en-US" baseline="-25000" dirty="0" smtClean="0"/>
              <a:t>0</a:t>
            </a:r>
            <a:r>
              <a:rPr lang="en-US" dirty="0" smtClean="0"/>
              <a:t>, d</a:t>
            </a:r>
            <a:r>
              <a:rPr lang="en-US" baseline="-25000" dirty="0" smtClean="0"/>
              <a:t>1</a:t>
            </a:r>
            <a:r>
              <a:rPr lang="en-US" dirty="0" smtClean="0"/>
              <a:t> … d</a:t>
            </a:r>
            <a:r>
              <a:rPr lang="en-US" baseline="-25000" dirty="0" smtClean="0"/>
              <a:t>n-1</a:t>
            </a:r>
            <a:r>
              <a:rPr lang="en-US" dirty="0" smtClean="0"/>
              <a:t>, each step has the correct length, after n steps, we are done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r>
              <a:rPr lang="en-US" altLang="zh-CN" dirty="0" smtClean="0"/>
              <a:t>In general, for each step, we have</a:t>
            </a:r>
          </a:p>
          <a:p>
            <a:pPr lvl="1"/>
            <a:r>
              <a:rPr lang="en-US" altLang="zh-CN" dirty="0" smtClean="0"/>
              <a:t>x</a:t>
            </a:r>
            <a:r>
              <a:rPr lang="en-US" altLang="zh-CN" baseline="-25000" dirty="0" smtClean="0"/>
              <a:t>i+1</a:t>
            </a:r>
            <a:r>
              <a:rPr lang="en-US" altLang="zh-CN" dirty="0" smtClean="0"/>
              <a:t>=x</a:t>
            </a:r>
            <a:r>
              <a:rPr lang="en-US" altLang="zh-CN" baseline="-25000" dirty="0" smtClean="0"/>
              <a:t>i</a:t>
            </a:r>
            <a:r>
              <a:rPr lang="en-US" altLang="zh-CN" dirty="0" smtClean="0"/>
              <a:t>+</a:t>
            </a:r>
            <a:r>
              <a:rPr lang="el-GR" altLang="zh-CN" dirty="0" smtClean="0"/>
              <a:t>α</a:t>
            </a:r>
            <a:r>
              <a:rPr lang="en-US" altLang="zh-CN" baseline="-25000" dirty="0" err="1" smtClean="0"/>
              <a:t>i</a:t>
            </a:r>
            <a:r>
              <a:rPr lang="en-US" altLang="zh-CN" dirty="0" err="1" smtClean="0"/>
              <a:t>d</a:t>
            </a:r>
            <a:r>
              <a:rPr lang="en-US" altLang="zh-CN" baseline="-25000" dirty="0" err="1" smtClean="0"/>
              <a:t>i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</a:t>
            </a:r>
            <a:r>
              <a:rPr lang="en-US" altLang="zh-CN" baseline="-25000" dirty="0" smtClean="0"/>
              <a:t>i+1</a:t>
            </a:r>
            <a:r>
              <a:rPr lang="en-US" altLang="zh-CN" dirty="0" smtClean="0"/>
              <a:t> should be orthogonal to d</a:t>
            </a:r>
            <a:r>
              <a:rPr lang="en-US" altLang="zh-CN" baseline="-25000" dirty="0" smtClean="0"/>
              <a:t>i</a:t>
            </a:r>
            <a:endParaRPr lang="en-US" altLang="zh-CN" dirty="0" smtClean="0"/>
          </a:p>
          <a:p>
            <a:pPr lvl="1"/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T</a:t>
            </a:r>
            <a:r>
              <a:rPr lang="en-US" dirty="0" smtClean="0"/>
              <a:t>e</a:t>
            </a:r>
            <a:r>
              <a:rPr lang="en-US" baseline="-25000" dirty="0" smtClean="0"/>
              <a:t>i+1</a:t>
            </a:r>
            <a:r>
              <a:rPr lang="en-US" dirty="0" smtClean="0"/>
              <a:t> = </a:t>
            </a:r>
            <a:r>
              <a:rPr lang="en-US" dirty="0"/>
              <a:t>0  </a:t>
            </a:r>
            <a:r>
              <a:rPr lang="en-US" dirty="0" smtClean="0"/>
              <a:t>(e</a:t>
            </a:r>
            <a:r>
              <a:rPr lang="en-US" baseline="-25000" dirty="0" smtClean="0"/>
              <a:t>i+1</a:t>
            </a:r>
            <a:r>
              <a:rPr lang="en-US" dirty="0" smtClean="0"/>
              <a:t> = x</a:t>
            </a:r>
            <a:r>
              <a:rPr lang="en-US" baseline="-25000" dirty="0" smtClean="0"/>
              <a:t>i+1</a:t>
            </a:r>
            <a:r>
              <a:rPr lang="en-US" dirty="0" smtClean="0"/>
              <a:t>-x=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+</a:t>
            </a:r>
            <a:r>
              <a:rPr lang="el-GR" altLang="zh-CN" dirty="0"/>
              <a:t> α</a:t>
            </a:r>
            <a:r>
              <a:rPr lang="en-US" altLang="zh-CN" baseline="-25000" dirty="0" err="1" smtClean="0"/>
              <a:t>i</a:t>
            </a:r>
            <a:r>
              <a:rPr lang="en-US" altLang="zh-CN" dirty="0" err="1" smtClean="0"/>
              <a:t>d</a:t>
            </a:r>
            <a:r>
              <a:rPr lang="en-US" altLang="zh-CN" baseline="-25000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T</a:t>
            </a:r>
            <a:r>
              <a:rPr lang="en-US" baseline="30000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+</a:t>
            </a:r>
            <a:r>
              <a:rPr lang="el-GR" altLang="zh-CN" dirty="0" smtClean="0"/>
              <a:t> α</a:t>
            </a:r>
            <a:r>
              <a:rPr lang="en-US" altLang="zh-CN" baseline="-25000" dirty="0" err="1" smtClean="0"/>
              <a:t>i</a:t>
            </a:r>
            <a:r>
              <a:rPr lang="en-US" altLang="zh-CN" dirty="0" err="1" smtClean="0"/>
              <a:t>d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)=0</a:t>
            </a:r>
          </a:p>
          <a:p>
            <a:pPr lvl="1"/>
            <a:r>
              <a:rPr lang="el-GR" altLang="zh-CN" dirty="0" smtClean="0"/>
              <a:t>α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=-d</a:t>
            </a:r>
            <a:r>
              <a:rPr lang="en-US" altLang="zh-CN" baseline="-25000" dirty="0" smtClean="0"/>
              <a:t>i</a:t>
            </a:r>
            <a:r>
              <a:rPr lang="en-US" baseline="30000" dirty="0" smtClean="0"/>
              <a:t> </a:t>
            </a:r>
            <a:r>
              <a:rPr lang="en-US" baseline="30000" dirty="0" err="1" smtClean="0"/>
              <a:t>T</a:t>
            </a:r>
            <a:r>
              <a:rPr lang="en-US" altLang="zh-CN" dirty="0" err="1" smtClean="0"/>
              <a:t>e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/(d</a:t>
            </a:r>
            <a:r>
              <a:rPr lang="zh-CN" altLang="en-US" dirty="0"/>
              <a:t> </a:t>
            </a:r>
            <a:r>
              <a:rPr lang="en-US" altLang="zh-CN" baseline="-25000" dirty="0" err="1" smtClean="0"/>
              <a:t>i</a:t>
            </a:r>
            <a:r>
              <a:rPr lang="en-US" baseline="30000" dirty="0" smtClean="0"/>
              <a:t> </a:t>
            </a:r>
            <a:r>
              <a:rPr lang="en-US" baseline="30000" dirty="0"/>
              <a:t>T</a:t>
            </a:r>
            <a:r>
              <a:rPr lang="en-US" altLang="zh-CN" dirty="0" smtClean="0"/>
              <a:t>d</a:t>
            </a:r>
            <a:r>
              <a:rPr lang="zh-CN" altLang="en-US" dirty="0" smtClean="0"/>
              <a:t> 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3256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t="12500" r="25113" b="6250"/>
          <a:stretch/>
        </p:blipFill>
        <p:spPr bwMode="auto">
          <a:xfrm>
            <a:off x="1259632" y="188640"/>
            <a:ext cx="611598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01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Useless! We don’t know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Instead, we make d</a:t>
            </a:r>
            <a:r>
              <a:rPr lang="en-US" baseline="-25000" dirty="0" smtClean="0"/>
              <a:t>i</a:t>
            </a:r>
            <a:r>
              <a:rPr lang="en-US" dirty="0" smtClean="0"/>
              <a:t> and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j</a:t>
            </a:r>
            <a:r>
              <a:rPr lang="en-US" dirty="0" smtClean="0"/>
              <a:t> A-orthogonal, or conjugate.</a:t>
            </a:r>
          </a:p>
          <a:p>
            <a:pPr lvl="1"/>
            <a:r>
              <a:rPr lang="en-US" altLang="zh-CN" dirty="0" smtClean="0"/>
              <a:t>d</a:t>
            </a:r>
            <a:r>
              <a:rPr lang="en-US" altLang="zh-CN" baseline="-25000" dirty="0" smtClean="0"/>
              <a:t>i</a:t>
            </a:r>
            <a:r>
              <a:rPr lang="en-US" baseline="30000" dirty="0" smtClean="0"/>
              <a:t> </a:t>
            </a:r>
            <a:r>
              <a:rPr lang="en-US" baseline="30000" dirty="0" err="1" smtClean="0"/>
              <a:t>T</a:t>
            </a:r>
            <a:r>
              <a:rPr lang="en-US" dirty="0" err="1" smtClean="0"/>
              <a:t>A</a:t>
            </a:r>
            <a:r>
              <a:rPr lang="en-US" altLang="zh-CN" dirty="0" err="1" smtClean="0"/>
              <a:t>d</a:t>
            </a:r>
            <a:r>
              <a:rPr lang="en-US" altLang="zh-CN" baseline="-25000" dirty="0" err="1" smtClean="0"/>
              <a:t>j</a:t>
            </a:r>
            <a:r>
              <a:rPr lang="en-US" altLang="zh-CN" dirty="0" smtClean="0"/>
              <a:t>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58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t="25000" r="11979" b="8984"/>
          <a:stretch/>
        </p:blipFill>
        <p:spPr bwMode="auto">
          <a:xfrm>
            <a:off x="107504" y="1055826"/>
            <a:ext cx="9001000" cy="461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69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Quadratic </a:t>
            </a:r>
            <a:r>
              <a:rPr lang="en-US" i="1" dirty="0"/>
              <a:t>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</a:t>
                </a:r>
                <a:r>
                  <a:rPr lang="en-US" i="1" dirty="0"/>
                  <a:t>quadratic form </a:t>
                </a:r>
                <a:r>
                  <a:rPr lang="en-US" dirty="0"/>
                  <a:t>is simply a scalar, quadratic function of a vector with </a:t>
                </a:r>
                <a:r>
                  <a:rPr lang="en-US" dirty="0" smtClean="0"/>
                  <a:t>the form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b="0" dirty="0" smtClean="0"/>
              </a:p>
              <a:p>
                <a:r>
                  <a:rPr lang="en-US" b="1" dirty="0" smtClean="0"/>
                  <a:t>A</a:t>
                </a:r>
                <a:r>
                  <a:rPr lang="en-US" dirty="0" smtClean="0"/>
                  <a:t> is the matrix, x and b are vectors, c is a scalar constant. If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is symmetric and positive definite, f(x) is minimized by the solution to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x=b.</a:t>
                </a:r>
              </a:p>
              <a:p>
                <a:endParaRPr lang="en-US" dirty="0" smtClean="0"/>
              </a:p>
              <a:p>
                <a:endParaRPr lang="en-US" altLang="zh-CN" dirty="0" smtClean="0"/>
              </a:p>
            </p:txBody>
          </p:sp>
        </mc:Choice>
        <mc:Fallback>
          <p:sp>
            <p:nvSpPr>
              <p:cNvPr id="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2"/>
                <a:stretch>
                  <a:fillRect l="-1704" t="-1752" r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562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requirement:</a:t>
            </a:r>
          </a:p>
          <a:p>
            <a:pPr lvl="1"/>
            <a:r>
              <a:rPr lang="en-US" dirty="0" smtClean="0"/>
              <a:t>e(i+1) is A-orthogonal to d(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Like SD, we need to find the minimum along d(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2" t="31353" r="36288" b="40269"/>
          <a:stretch/>
        </p:blipFill>
        <p:spPr bwMode="auto">
          <a:xfrm>
            <a:off x="1259632" y="3284984"/>
            <a:ext cx="405938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19012" y="4175792"/>
            <a:ext cx="3069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dirty="0" smtClean="0"/>
              <a:t>Here, x</a:t>
            </a:r>
            <a:r>
              <a:rPr lang="en-US" altLang="zh-CN" baseline="-25000" dirty="0" smtClean="0"/>
              <a:t>i+1</a:t>
            </a:r>
            <a:r>
              <a:rPr lang="en-US" altLang="zh-CN" dirty="0" smtClean="0"/>
              <a:t>=x</a:t>
            </a:r>
            <a:r>
              <a:rPr lang="en-US" altLang="zh-CN" baseline="-25000" dirty="0" smtClean="0"/>
              <a:t>i</a:t>
            </a:r>
            <a:r>
              <a:rPr lang="en-US" altLang="zh-CN" dirty="0" smtClean="0"/>
              <a:t>+</a:t>
            </a:r>
            <a:r>
              <a:rPr lang="el-GR" altLang="zh-CN" dirty="0"/>
              <a:t>α</a:t>
            </a:r>
            <a:r>
              <a:rPr lang="en-US" altLang="zh-CN" baseline="-25000" dirty="0" err="1"/>
              <a:t>i</a:t>
            </a:r>
            <a:r>
              <a:rPr lang="en-US" altLang="zh-CN" dirty="0" err="1"/>
              <a:t>d</a:t>
            </a:r>
            <a:r>
              <a:rPr lang="en-US" altLang="zh-CN" baseline="-25000" dirty="0" err="1"/>
              <a:t>i</a:t>
            </a:r>
            <a:endParaRPr lang="en-US" altLang="zh-CN" dirty="0"/>
          </a:p>
        </p:txBody>
      </p:sp>
      <p:sp>
        <p:nvSpPr>
          <p:cNvPr id="6" name="Rectangle 5"/>
          <p:cNvSpPr/>
          <p:nvPr/>
        </p:nvSpPr>
        <p:spPr>
          <a:xfrm>
            <a:off x="5220072" y="4617132"/>
            <a:ext cx="412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 e </a:t>
            </a:r>
            <a:r>
              <a:rPr lang="en-US" altLang="zh-CN" baseline="-25000" dirty="0" smtClean="0"/>
              <a:t>i+1</a:t>
            </a:r>
            <a:r>
              <a:rPr lang="en-US" altLang="zh-CN" dirty="0" smtClean="0"/>
              <a:t> </a:t>
            </a:r>
            <a:r>
              <a:rPr lang="en-US" altLang="zh-CN" dirty="0"/>
              <a:t>= A (</a:t>
            </a:r>
            <a:r>
              <a:rPr lang="en-US" altLang="zh-CN" dirty="0" smtClean="0"/>
              <a:t>x</a:t>
            </a:r>
            <a:r>
              <a:rPr lang="en-US" altLang="zh-CN" baseline="-25000" dirty="0" smtClean="0"/>
              <a:t>i+1</a:t>
            </a:r>
            <a:r>
              <a:rPr lang="en-US" altLang="zh-CN" dirty="0" smtClean="0"/>
              <a:t> </a:t>
            </a:r>
            <a:r>
              <a:rPr lang="en-US" altLang="zh-CN" dirty="0"/>
              <a:t>–x) = </a:t>
            </a:r>
            <a:r>
              <a:rPr lang="en-US" altLang="zh-CN" dirty="0" smtClean="0"/>
              <a:t>Ax</a:t>
            </a:r>
            <a:r>
              <a:rPr lang="en-US" altLang="zh-CN" baseline="-25000" dirty="0" smtClean="0"/>
              <a:t>i+1</a:t>
            </a:r>
            <a:r>
              <a:rPr lang="en-US" altLang="zh-CN" dirty="0" smtClean="0"/>
              <a:t>-Ax=Ax</a:t>
            </a:r>
            <a:r>
              <a:rPr lang="en-US" altLang="zh-CN" baseline="-25000" dirty="0" smtClean="0"/>
              <a:t>i+1</a:t>
            </a:r>
            <a:r>
              <a:rPr lang="en-US" altLang="zh-CN" dirty="0" smtClean="0"/>
              <a:t>-b </a:t>
            </a:r>
            <a:r>
              <a:rPr lang="en-US" altLang="zh-CN" dirty="0"/>
              <a:t>= </a:t>
            </a:r>
            <a:r>
              <a:rPr lang="en-US" altLang="zh-CN" dirty="0" smtClean="0"/>
              <a:t>-r</a:t>
            </a:r>
            <a:r>
              <a:rPr lang="en-US" altLang="zh-CN" baseline="-25000" dirty="0" smtClean="0"/>
              <a:t>i+1</a:t>
            </a:r>
            <a:r>
              <a:rPr lang="en-US" altLang="zh-CN" dirty="0" smtClean="0"/>
              <a:t>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0371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time, evaluate the </a:t>
            </a:r>
            <a:r>
              <a:rPr lang="el-GR" dirty="0" smtClean="0"/>
              <a:t>α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again,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3" t="47951" r="36290" b="29303"/>
          <a:stretch/>
        </p:blipFill>
        <p:spPr bwMode="auto">
          <a:xfrm>
            <a:off x="1763688" y="3140968"/>
            <a:ext cx="3043005" cy="16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3356992"/>
            <a:ext cx="368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e </a:t>
            </a:r>
            <a:r>
              <a:rPr lang="en-US" altLang="zh-CN" baseline="-25000" dirty="0" err="1" smtClean="0"/>
              <a:t>i</a:t>
            </a:r>
            <a:r>
              <a:rPr lang="en-US" dirty="0" smtClean="0"/>
              <a:t> = A (x</a:t>
            </a:r>
            <a:r>
              <a:rPr lang="en-US" altLang="zh-CN" baseline="-25000" dirty="0" smtClean="0"/>
              <a:t>i</a:t>
            </a:r>
            <a:r>
              <a:rPr lang="en-US" dirty="0" smtClean="0"/>
              <a:t> –x) = </a:t>
            </a:r>
            <a:r>
              <a:rPr lang="en-US" dirty="0" err="1" smtClean="0"/>
              <a:t>Ax</a:t>
            </a:r>
            <a:r>
              <a:rPr lang="en-US" altLang="zh-CN" baseline="-25000" dirty="0" err="1" smtClean="0"/>
              <a:t>i</a:t>
            </a:r>
            <a:r>
              <a:rPr lang="en-US" dirty="0" smtClean="0"/>
              <a:t>-Ax=</a:t>
            </a:r>
            <a:r>
              <a:rPr lang="en-US" altLang="zh-CN" dirty="0" err="1" smtClean="0"/>
              <a:t>A</a:t>
            </a:r>
            <a:r>
              <a:rPr lang="en-US" dirty="0" err="1" smtClean="0"/>
              <a:t>x</a:t>
            </a:r>
            <a:r>
              <a:rPr lang="en-US" altLang="zh-CN" baseline="-25000" dirty="0" err="1" smtClean="0"/>
              <a:t>i</a:t>
            </a:r>
            <a:r>
              <a:rPr lang="en-US" dirty="0" smtClean="0"/>
              <a:t>-b = -</a:t>
            </a:r>
            <a:r>
              <a:rPr lang="en-US" dirty="0" err="1" smtClean="0"/>
              <a:t>r</a:t>
            </a:r>
            <a:r>
              <a:rPr lang="en-US" altLang="zh-CN" baseline="-25000" dirty="0" err="1" smtClean="0"/>
              <a:t>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61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51" t="17801" r="27950" b="43000"/>
          <a:stretch/>
        </p:blipFill>
        <p:spPr>
          <a:xfrm>
            <a:off x="564704" y="1600200"/>
            <a:ext cx="8122096" cy="40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12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21312" r="12210" b="11476"/>
          <a:stretch/>
        </p:blipFill>
        <p:spPr bwMode="auto">
          <a:xfrm>
            <a:off x="-16277" y="1224652"/>
            <a:ext cx="8836749" cy="452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619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296" y="35201"/>
            <a:ext cx="8229600" cy="1143000"/>
          </a:xfrm>
        </p:spPr>
        <p:txBody>
          <a:bodyPr/>
          <a:lstStyle/>
          <a:p>
            <a:r>
              <a:rPr lang="en-US" dirty="0"/>
              <a:t>Conjugate Gradients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526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Reading material:</a:t>
            </a:r>
          </a:p>
          <a:p>
            <a:pPr lvl="1"/>
            <a:r>
              <a:rPr lang="en-US" dirty="0"/>
              <a:t>https://www.cs.cmu.edu/~quake-papers/painless-conjugate-gradient.pdf</a:t>
            </a:r>
          </a:p>
          <a:p>
            <a:r>
              <a:rPr lang="en-US" dirty="0"/>
              <a:t>Just the Conjugate directions method where </a:t>
            </a:r>
            <a:r>
              <a:rPr lang="en-US" dirty="0" smtClean="0"/>
              <a:t>the </a:t>
            </a:r>
            <a:r>
              <a:rPr lang="en-US" dirty="0"/>
              <a:t>search directions are constructed by conjugation of the </a:t>
            </a:r>
            <a:r>
              <a:rPr lang="en-US" dirty="0" smtClean="0"/>
              <a:t>residuals. </a:t>
            </a:r>
            <a:endParaRPr lang="en-US" dirty="0"/>
          </a:p>
          <a:p>
            <a:pPr lvl="1"/>
            <a:r>
              <a:rPr lang="en-US" altLang="zh-CN" dirty="0" err="1"/>
              <a:t>u</a:t>
            </a:r>
            <a:r>
              <a:rPr lang="en-US" baseline="-25000" dirty="0" err="1"/>
              <a:t>i</a:t>
            </a:r>
            <a:r>
              <a:rPr lang="en-US" dirty="0"/>
              <a:t>=r(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91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30738" r="11403" b="9221"/>
          <a:stretch/>
        </p:blipFill>
        <p:spPr bwMode="auto">
          <a:xfrm>
            <a:off x="457200" y="1438113"/>
            <a:ext cx="7531501" cy="336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825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5" t="11885" r="25114" b="6250"/>
          <a:stretch/>
        </p:blipFill>
        <p:spPr bwMode="auto">
          <a:xfrm>
            <a:off x="1187624" y="548680"/>
            <a:ext cx="6160958" cy="59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364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Method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4" t="29098" r="30989" b="22951"/>
          <a:stretch/>
        </p:blipFill>
        <p:spPr bwMode="auto">
          <a:xfrm>
            <a:off x="1225782" y="1628800"/>
            <a:ext cx="6442562" cy="471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929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code for SD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 t="11474" r="15312" b="12090"/>
          <a:stretch/>
        </p:blipFill>
        <p:spPr bwMode="auto">
          <a:xfrm>
            <a:off x="35496" y="1215058"/>
            <a:ext cx="9010287" cy="559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423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12295" r="15666" b="6251"/>
          <a:stretch/>
        </p:blipFill>
        <p:spPr bwMode="auto">
          <a:xfrm>
            <a:off x="123234" y="422738"/>
            <a:ext cx="8769246" cy="595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05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291264" cy="4857403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 smtClean="0"/>
                  <a:t>Sample Problem: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𝐴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, </m:t>
                    </m:r>
                    <m:r>
                      <a:rPr lang="en-US" altLang="zh-CN" b="0" i="1" smtClean="0">
                        <a:latin typeface="Cambria Math"/>
                      </a:rPr>
                      <m:t>𝑏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CN" i="1" dirty="0" smtClean="0"/>
                  <a:t>  c= 0</a:t>
                </a:r>
                <a:endParaRPr lang="en-US" altLang="zh-CN" i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291264" cy="4857403"/>
              </a:xfrm>
              <a:blipFill rotWithShape="1">
                <a:blip r:embed="rId2"/>
                <a:stretch>
                  <a:fillRect l="-1691" t="-1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9" t="18648" r="28108" b="11886"/>
          <a:stretch/>
        </p:blipFill>
        <p:spPr bwMode="auto">
          <a:xfrm>
            <a:off x="1115616" y="3068960"/>
            <a:ext cx="3428424" cy="337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780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2" y="620688"/>
            <a:ext cx="7675982" cy="43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4620181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</a:p>
        </p:txBody>
      </p:sp>
    </p:spTree>
    <p:extLst>
      <p:ext uri="{BB962C8B-B14F-4D97-AF65-F5344CB8AC3E}">
        <p14:creationId xmlns:p14="http://schemas.microsoft.com/office/powerpoint/2010/main" val="3460650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Revised Algorithm using line minimization for nonlinear functions</a:t>
            </a: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7" y="1774824"/>
            <a:ext cx="8810821" cy="53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71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3" t="17418" r="22579" b="12910"/>
          <a:stretch/>
        </p:blipFill>
        <p:spPr bwMode="auto">
          <a:xfrm>
            <a:off x="1475656" y="764704"/>
            <a:ext cx="6265888" cy="509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0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t="10450" r="24998" b="8606"/>
          <a:stretch/>
        </p:blipFill>
        <p:spPr bwMode="auto">
          <a:xfrm>
            <a:off x="1331640" y="728437"/>
            <a:ext cx="5996067" cy="592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9453" y="2988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Contour map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3239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r>
                      <m:rPr>
                        <m:brk m:alnAt="7"/>
                      </m:rP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,…,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r>
                      <m:rPr>
                        <m:brk m:alnAt="7"/>
                      </m:rP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)]</m:t>
                    </m:r>
                    <m:r>
                      <a:rPr lang="en-US" b="0" i="1" baseline="3000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</a:rPr>
                      <m:t>𝑨</m:t>
                    </m:r>
                    <m:r>
                      <a:rPr lang="en-US" b="0" i="1" baseline="30000" dirty="0" smtClean="0">
                        <a:latin typeface="Cambria Math"/>
                      </a:rPr>
                      <m:t>𝑇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1" i="1" dirty="0">
                        <a:latin typeface="Cambria Math"/>
                      </a:rPr>
                      <m:t>𝑨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-b.</a:t>
                </a:r>
              </a:p>
              <a:p>
                <a:r>
                  <a:rPr lang="en-US" dirty="0" smtClean="0"/>
                  <a:t>If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is symmetric, the equation becomes: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/>
                  <a:t>A</a:t>
                </a:r>
                <a:r>
                  <a:rPr lang="en-US" dirty="0" smtClean="0"/>
                  <a:t>x-b.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35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3" t="11475" r="25344" b="8197"/>
          <a:stretch/>
        </p:blipFill>
        <p:spPr bwMode="auto">
          <a:xfrm>
            <a:off x="1691680" y="260648"/>
            <a:ext cx="5906124" cy="587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35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1" t="20828" r="28109" b="10320"/>
          <a:stretch/>
        </p:blipFill>
        <p:spPr bwMode="auto">
          <a:xfrm>
            <a:off x="1691680" y="764704"/>
            <a:ext cx="5321509" cy="50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19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of Steepest descent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start from an arbitrary starting point: x</a:t>
            </a:r>
            <a:r>
              <a:rPr lang="en-US" baseline="-25000" dirty="0" smtClean="0"/>
              <a:t>0</a:t>
            </a:r>
            <a:r>
              <a:rPr lang="en-US" dirty="0" smtClean="0"/>
              <a:t>,</a:t>
            </a:r>
          </a:p>
          <a:p>
            <a:r>
              <a:rPr lang="en-US" dirty="0" smtClean="0"/>
              <a:t>Slide down to the bottom of the </a:t>
            </a:r>
            <a:r>
              <a:rPr lang="en-US" dirty="0" err="1" smtClean="0"/>
              <a:t>paraboloid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we take the step, we choose the direction in which f decreases most quickly. </a:t>
            </a:r>
          </a:p>
          <a:p>
            <a:pPr lvl="1"/>
            <a:r>
              <a:rPr lang="en-US" dirty="0" smtClean="0"/>
              <a:t>-f’(x</a:t>
            </a:r>
            <a:r>
              <a:rPr lang="en-US" baseline="-25000" dirty="0" smtClean="0"/>
              <a:t>i</a:t>
            </a:r>
            <a:r>
              <a:rPr lang="en-US" dirty="0" smtClean="0"/>
              <a:t>)=b-</a:t>
            </a:r>
            <a:r>
              <a:rPr lang="en-US" dirty="0" err="1" smtClean="0"/>
              <a:t>Ax</a:t>
            </a:r>
            <a:r>
              <a:rPr lang="en-US" baseline="-25000" dirty="0" err="1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Error</a:t>
            </a:r>
            <a:r>
              <a:rPr lang="zh-CN" altLang="en-US" dirty="0"/>
              <a:t> 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e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 = x</a:t>
            </a:r>
            <a:r>
              <a:rPr lang="en-US" altLang="zh-CN" baseline="-25000" dirty="0" smtClean="0"/>
              <a:t>i</a:t>
            </a:r>
            <a:r>
              <a:rPr lang="en-US" altLang="zh-CN" dirty="0" smtClean="0"/>
              <a:t>-x  =&gt; how far from the solution.</a:t>
            </a:r>
          </a:p>
          <a:p>
            <a:r>
              <a:rPr lang="en-US" dirty="0" smtClean="0"/>
              <a:t>Residual: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= b-</a:t>
            </a:r>
            <a:r>
              <a:rPr lang="en-US" dirty="0" err="1" smtClean="0"/>
              <a:t>Ax</a:t>
            </a:r>
            <a:r>
              <a:rPr lang="en-US" baseline="-25000" dirty="0" err="1" smtClean="0"/>
              <a:t>i</a:t>
            </a:r>
            <a:r>
              <a:rPr lang="en-US" dirty="0" smtClean="0"/>
              <a:t>  =&gt; how far from the correct value of b.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36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19041</TotalTime>
  <Words>453</Words>
  <Application>Microsoft Office PowerPoint</Application>
  <PresentationFormat>On-screen Show (4:3)</PresentationFormat>
  <Paragraphs>66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宋体</vt:lpstr>
      <vt:lpstr>Arial</vt:lpstr>
      <vt:lpstr>Calibri</vt:lpstr>
      <vt:lpstr>Cambria Math</vt:lpstr>
      <vt:lpstr>Office 主题​​</vt:lpstr>
      <vt:lpstr>Computational Physics (Lecture 9) </vt:lpstr>
      <vt:lpstr>Quadratic form</vt:lpstr>
      <vt:lpstr>PowerPoint Presentation</vt:lpstr>
      <vt:lpstr>PowerPoint Presentation</vt:lpstr>
      <vt:lpstr>PowerPoint Presentation</vt:lpstr>
      <vt:lpstr>The gradient</vt:lpstr>
      <vt:lpstr>PowerPoint Presentation</vt:lpstr>
      <vt:lpstr>PowerPoint Presentation</vt:lpstr>
      <vt:lpstr>Revisit of Steepest descent</vt:lpstr>
      <vt:lpstr>PowerPoint Presentation</vt:lpstr>
      <vt:lpstr>PowerPoint Presentation</vt:lpstr>
      <vt:lpstr>PowerPoint Presentation</vt:lpstr>
      <vt:lpstr>Determine α</vt:lpstr>
      <vt:lpstr>General method of Steepest Descent</vt:lpstr>
      <vt:lpstr>PowerPoint Presentation</vt:lpstr>
      <vt:lpstr>Conjugate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Conjugate Gradients</vt:lpstr>
      <vt:lpstr>PowerPoint Presentation</vt:lpstr>
      <vt:lpstr>PowerPoint Presentation</vt:lpstr>
      <vt:lpstr>General Method</vt:lpstr>
      <vt:lpstr>Sample code for SD</vt:lpstr>
      <vt:lpstr>PowerPoint Presentation</vt:lpstr>
      <vt:lpstr>PowerPoint Presentation</vt:lpstr>
      <vt:lpstr>Revised Algorithm using line minimization for nonlinear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jyzhu</cp:lastModifiedBy>
  <cp:revision>299</cp:revision>
  <dcterms:created xsi:type="dcterms:W3CDTF">2014-01-05T10:31:17Z</dcterms:created>
  <dcterms:modified xsi:type="dcterms:W3CDTF">2020-10-08T08:26:19Z</dcterms:modified>
</cp:coreProperties>
</file>